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gyTrGfWJlqWpwvon3/2xnUyWPc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Stress, appraisal, and coping. </a:t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Coping is either emotion focused or problem focused.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 type of thinking occurs when people experience a psychophysiological response in which they perceive a threat – aka stress!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b="0" i="0" lang="en-GB" sz="1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THREAT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state occurs when - 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Perceived demands are much higher than perceived resources.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Perceived demands are –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Effort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- perceived task difficulty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high, and task length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long.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Danger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psychological danger (threat to personal esteem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high), and/or physical danger (risk of harm to self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high).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Uncertainty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  perceive that the outcome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completely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unknown, perceive that the situation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entirely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novel, perceive that the situation is  changing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much or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frequently.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Perceived Resources are -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Perceptions of self efficacy are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too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Perceptions of control are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low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focus on avoidance goals  (e.g. avoid more crimes)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social support – social anxiety is prevalent.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Occurs in the context of motivational relevance , is there a personal motivation, are the conditions for success favourable.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 type of thinking occurs when people experience a psychophysiological response in which they perceive a threat – aka stress!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b="0" i="0" lang="en-GB" sz="1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THREAT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state occurs when - 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Perceived demands are much higher than perceived resources.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Perceived demands are –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Effort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- perceived task difficulty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high, and task length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long.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Danger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psychological danger (threat to personal esteem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high), and/or physical danger (risk of harm to self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high).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Uncertainty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  perceive that the outcome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completely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unknown, perceive that the situation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entirely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novel, perceive that the situation is  changing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much or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frequently.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Perceived Resources are -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Perceptions of self efficacy are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too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Perceptions of control are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low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focus on avoidance goals  (e.g. avoid more crimes)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social support – social anxiety is prevalent.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b="0" i="0" lang="en-GB" sz="12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CHALLENGE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state occurs when - 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Perceived demands are much lower than perceived resources.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Perceived demands are –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Effort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- perceived task difficulty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 too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high, and task length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 too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long.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Danger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psychological danger (threat to personal esteem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 too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high), and/or physical danger (risk of harm to self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 too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high).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Uncertainty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  perceive that the outcome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 completely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unknown, perceive that the situation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 entirely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novel, perceive that the situation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changing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much or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frequently.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Perceived Resources are -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Perceptions of self efficacy are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 too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Perceptions of control are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 too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focus on approach goals  (e.g. approach more arrests)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social support – connection and care is prevalent. The environment is safe for interpersonal risk taking.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3" name="Google Shape;173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0" name="Google Shape;180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3049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ilver trophy" id="90" name="Google Shape;90;p1"/>
          <p:cNvPicPr preferRelativeResize="0"/>
          <p:nvPr/>
        </p:nvPicPr>
        <p:blipFill rotWithShape="1">
          <a:blip r:embed="rId3">
            <a:alphaModFix/>
          </a:blip>
          <a:srcRect b="-1" l="5884" r="-1" t="0"/>
          <a:stretch/>
        </p:blipFill>
        <p:spPr>
          <a:xfrm>
            <a:off x="2522356" y="10"/>
            <a:ext cx="9669642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/>
          <p:nvPr/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19000">
                <a:srgbClr val="FFFFFF">
                  <a:alpha val="37647"/>
                </a:srgbClr>
              </a:gs>
              <a:gs pos="35000">
                <a:srgbClr val="FFFFFF">
                  <a:alpha val="76862"/>
                </a:srgbClr>
              </a:gs>
              <a:gs pos="48000">
                <a:schemeClr val="lt1"/>
              </a:gs>
              <a:gs pos="100000">
                <a:schemeClr val="lt1"/>
              </a:gs>
            </a:gsLst>
            <a:lin ang="10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>
            <p:ph type="title"/>
          </p:nvPr>
        </p:nvSpPr>
        <p:spPr>
          <a:xfrm>
            <a:off x="838200" y="365125"/>
            <a:ext cx="3822189" cy="1899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n-GB" sz="4000"/>
              <a:t>Stress and Performance </a:t>
            </a:r>
            <a:endParaRPr/>
          </a:p>
        </p:txBody>
      </p:sp>
      <p:sp>
        <p:nvSpPr>
          <p:cNvPr id="93" name="Google Shape;93;p1"/>
          <p:cNvSpPr txBox="1"/>
          <p:nvPr>
            <p:ph idx="1" type="body"/>
          </p:nvPr>
        </p:nvSpPr>
        <p:spPr>
          <a:xfrm>
            <a:off x="838200" y="2434201"/>
            <a:ext cx="3822189" cy="3742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r>
              <a:rPr lang="en-GB" sz="1900"/>
              <a:t>Stress management is recognised more and more as pivotal in effective performance responses.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r>
              <a:t/>
            </a:r>
            <a:endParaRPr sz="19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r>
              <a:rPr lang="en-GB" sz="1900"/>
              <a:t>I will briefly introduce a stress mindset model and give some guidance on how this model applies to an effective performance mindset.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r>
              <a:t/>
            </a:r>
            <a:endParaRPr sz="19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r>
              <a:rPr lang="en-GB" sz="1900"/>
              <a:t>The model  - Challenge and Threat States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Stress happens as a result of two thinking processes.</a:t>
            </a:r>
            <a:endParaRPr/>
          </a:p>
        </p:txBody>
      </p:sp>
      <p:sp>
        <p:nvSpPr>
          <p:cNvPr id="100" name="Google Shape;100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Appraisal – the meaning we give external events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/>
              <a:t>Coping – how we use our thinking to cope with the meaning that we have given external events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Threat State Thinking </a:t>
            </a:r>
            <a:endParaRPr/>
          </a:p>
        </p:txBody>
      </p:sp>
      <p:grpSp>
        <p:nvGrpSpPr>
          <p:cNvPr id="107" name="Google Shape;107;p3"/>
          <p:cNvGrpSpPr/>
          <p:nvPr/>
        </p:nvGrpSpPr>
        <p:grpSpPr>
          <a:xfrm>
            <a:off x="4132516" y="1825625"/>
            <a:ext cx="4056477" cy="4351337"/>
            <a:chOff x="3294316" y="0"/>
            <a:chExt cx="4056477" cy="4351337"/>
          </a:xfrm>
        </p:grpSpPr>
        <p:sp>
          <p:nvSpPr>
            <p:cNvPr id="108" name="Google Shape;108;p3"/>
            <p:cNvSpPr/>
            <p:nvPr/>
          </p:nvSpPr>
          <p:spPr>
            <a:xfrm>
              <a:off x="3343211" y="0"/>
              <a:ext cx="1566481" cy="870267"/>
            </a:xfrm>
            <a:prstGeom prst="roundRect">
              <a:avLst>
                <a:gd fmla="val 10000" name="adj"/>
              </a:avLst>
            </a:prstGeom>
            <a:solidFill>
              <a:srgbClr val="CCD3EA">
                <a:alpha val="89803"/>
              </a:srgbClr>
            </a:solidFill>
            <a:ln cap="flat" cmpd="sng" w="12700">
              <a:solidFill>
                <a:srgbClr val="CCD3EA">
                  <a:alpha val="8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3"/>
            <p:cNvSpPr txBox="1"/>
            <p:nvPr/>
          </p:nvSpPr>
          <p:spPr>
            <a:xfrm>
              <a:off x="3368700" y="25489"/>
              <a:ext cx="1515503" cy="8192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250" lIns="95250" spcFirstLastPara="1" rIns="95250" wrap="square" tIns="95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500"/>
                <a:buFont typeface="Calibri"/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Resources</a:t>
              </a:r>
              <a:endParaRPr/>
            </a:p>
          </p:txBody>
        </p:sp>
        <p:sp>
          <p:nvSpPr>
            <p:cNvPr id="110" name="Google Shape;110;p3"/>
            <p:cNvSpPr/>
            <p:nvPr/>
          </p:nvSpPr>
          <p:spPr>
            <a:xfrm>
              <a:off x="5605907" y="0"/>
              <a:ext cx="1566481" cy="870267"/>
            </a:xfrm>
            <a:prstGeom prst="roundRect">
              <a:avLst>
                <a:gd fmla="val 10000" name="adj"/>
              </a:avLst>
            </a:prstGeom>
            <a:solidFill>
              <a:srgbClr val="CCD3EA">
                <a:alpha val="89803"/>
              </a:srgbClr>
            </a:solidFill>
            <a:ln cap="flat" cmpd="sng" w="12700">
              <a:solidFill>
                <a:srgbClr val="CCD3EA">
                  <a:alpha val="8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3"/>
            <p:cNvSpPr txBox="1"/>
            <p:nvPr/>
          </p:nvSpPr>
          <p:spPr>
            <a:xfrm>
              <a:off x="5631396" y="25489"/>
              <a:ext cx="1515503" cy="8192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250" lIns="95250" spcFirstLastPara="1" rIns="95250" wrap="square" tIns="95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500"/>
                <a:buFont typeface="Calibri"/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Demands</a:t>
              </a:r>
              <a:endParaRPr/>
            </a:p>
          </p:txBody>
        </p:sp>
        <p:sp>
          <p:nvSpPr>
            <p:cNvPr id="112" name="Google Shape;112;p3"/>
            <p:cNvSpPr/>
            <p:nvPr/>
          </p:nvSpPr>
          <p:spPr>
            <a:xfrm>
              <a:off x="4931449" y="3698637"/>
              <a:ext cx="652700" cy="652700"/>
            </a:xfrm>
            <a:prstGeom prst="triangle">
              <a:avLst>
                <a:gd fmla="val 50000" name="adj"/>
              </a:avLst>
            </a:prstGeom>
            <a:solidFill>
              <a:srgbClr val="CCD3EA">
                <a:alpha val="89803"/>
              </a:srgbClr>
            </a:solidFill>
            <a:ln cap="flat" cmpd="sng" w="12700">
              <a:solidFill>
                <a:srgbClr val="CCD3EA">
                  <a:alpha val="8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3"/>
            <p:cNvSpPr/>
            <p:nvPr/>
          </p:nvSpPr>
          <p:spPr>
            <a:xfrm rot="240000">
              <a:off x="3299099" y="3418947"/>
              <a:ext cx="3917400" cy="273931"/>
            </a:xfrm>
            <a:prstGeom prst="rect">
              <a:avLst/>
            </a:prstGeom>
            <a:solidFill>
              <a:srgbClr val="CCD3EA">
                <a:alpha val="89803"/>
              </a:srgbClr>
            </a:solidFill>
            <a:ln cap="flat" cmpd="sng" w="12700">
              <a:solidFill>
                <a:srgbClr val="CCD3EA">
                  <a:alpha val="8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3"/>
            <p:cNvSpPr/>
            <p:nvPr/>
          </p:nvSpPr>
          <p:spPr>
            <a:xfrm rot="240000">
              <a:off x="5651158" y="2734052"/>
              <a:ext cx="1563005" cy="728200"/>
            </a:xfrm>
            <a:prstGeom prst="roundRect">
              <a:avLst>
                <a:gd fmla="val 16667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3"/>
            <p:cNvSpPr txBox="1"/>
            <p:nvPr/>
          </p:nvSpPr>
          <p:spPr>
            <a:xfrm rot="240000">
              <a:off x="5686706" y="2769600"/>
              <a:ext cx="1491909" cy="657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b="0" i="0" lang="en-GB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Perception of Uncertainty</a:t>
              </a:r>
              <a:endParaRPr/>
            </a:p>
          </p:txBody>
        </p:sp>
        <p:sp>
          <p:nvSpPr>
            <p:cNvPr id="116" name="Google Shape;116;p3"/>
            <p:cNvSpPr/>
            <p:nvPr/>
          </p:nvSpPr>
          <p:spPr>
            <a:xfrm rot="240000">
              <a:off x="5707725" y="1950811"/>
              <a:ext cx="1563005" cy="728200"/>
            </a:xfrm>
            <a:prstGeom prst="roundRect">
              <a:avLst>
                <a:gd fmla="val 16667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3"/>
            <p:cNvSpPr txBox="1"/>
            <p:nvPr/>
          </p:nvSpPr>
          <p:spPr>
            <a:xfrm rot="240000">
              <a:off x="5743273" y="1986359"/>
              <a:ext cx="1491909" cy="657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b="0" i="0" lang="en-GB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Perception of Danger</a:t>
              </a:r>
              <a:endParaRPr/>
            </a:p>
          </p:txBody>
        </p:sp>
        <p:sp>
          <p:nvSpPr>
            <p:cNvPr id="118" name="Google Shape;118;p3"/>
            <p:cNvSpPr/>
            <p:nvPr/>
          </p:nvSpPr>
          <p:spPr>
            <a:xfrm rot="240000">
              <a:off x="5764293" y="1184975"/>
              <a:ext cx="1563005" cy="728200"/>
            </a:xfrm>
            <a:prstGeom prst="roundRect">
              <a:avLst>
                <a:gd fmla="val 16667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3"/>
            <p:cNvSpPr txBox="1"/>
            <p:nvPr/>
          </p:nvSpPr>
          <p:spPr>
            <a:xfrm rot="240000">
              <a:off x="5799841" y="1220523"/>
              <a:ext cx="1491909" cy="657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b="0" i="0" lang="en-GB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Perception of Effort</a:t>
              </a:r>
              <a:endParaRPr/>
            </a:p>
          </p:txBody>
        </p:sp>
        <p:sp>
          <p:nvSpPr>
            <p:cNvPr id="120" name="Google Shape;120;p3"/>
            <p:cNvSpPr/>
            <p:nvPr/>
          </p:nvSpPr>
          <p:spPr>
            <a:xfrm rot="240000">
              <a:off x="3410219" y="2577403"/>
              <a:ext cx="1563005" cy="728200"/>
            </a:xfrm>
            <a:prstGeom prst="roundRect">
              <a:avLst>
                <a:gd fmla="val 16667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3"/>
            <p:cNvSpPr txBox="1"/>
            <p:nvPr/>
          </p:nvSpPr>
          <p:spPr>
            <a:xfrm rot="240000">
              <a:off x="3445767" y="2612951"/>
              <a:ext cx="1491909" cy="657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b="0" i="0" lang="en-GB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Avoidance Focus</a:t>
              </a:r>
              <a:endParaRPr/>
            </a:p>
          </p:txBody>
        </p:sp>
        <p:sp>
          <p:nvSpPr>
            <p:cNvPr id="122" name="Google Shape;122;p3"/>
            <p:cNvSpPr/>
            <p:nvPr/>
          </p:nvSpPr>
          <p:spPr>
            <a:xfrm rot="240000">
              <a:off x="3466786" y="1794163"/>
              <a:ext cx="1563005" cy="728200"/>
            </a:xfrm>
            <a:prstGeom prst="roundRect">
              <a:avLst>
                <a:gd fmla="val 16667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3"/>
            <p:cNvSpPr txBox="1"/>
            <p:nvPr/>
          </p:nvSpPr>
          <p:spPr>
            <a:xfrm rot="240000">
              <a:off x="3502334" y="1829711"/>
              <a:ext cx="1491909" cy="657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Calibri"/>
                <a:buNone/>
              </a:pPr>
              <a:r>
                <a:rPr b="0" i="0" lang="en-GB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Perception of Low Self Efficacy</a:t>
              </a:r>
              <a:endParaRPr/>
            </a:p>
          </p:txBody>
        </p:sp>
      </p:grpSp>
      <p:grpSp>
        <p:nvGrpSpPr>
          <p:cNvPr id="124" name="Google Shape;124;p3"/>
          <p:cNvGrpSpPr/>
          <p:nvPr/>
        </p:nvGrpSpPr>
        <p:grpSpPr>
          <a:xfrm rot="-249447">
            <a:off x="1014336" y="5243316"/>
            <a:ext cx="1609994" cy="835456"/>
            <a:chOff x="3443291" y="1740535"/>
            <a:chExt cx="1609994" cy="835456"/>
          </a:xfrm>
        </p:grpSpPr>
        <p:sp>
          <p:nvSpPr>
            <p:cNvPr id="125" name="Google Shape;125;p3"/>
            <p:cNvSpPr/>
            <p:nvPr/>
          </p:nvSpPr>
          <p:spPr>
            <a:xfrm rot="240000">
              <a:off x="3466786" y="1794163"/>
              <a:ext cx="1563005" cy="728200"/>
            </a:xfrm>
            <a:prstGeom prst="roundRect">
              <a:avLst>
                <a:gd fmla="val 16667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3"/>
            <p:cNvSpPr txBox="1"/>
            <p:nvPr/>
          </p:nvSpPr>
          <p:spPr>
            <a:xfrm rot="240000">
              <a:off x="3502334" y="1829711"/>
              <a:ext cx="1491909" cy="657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Calibri"/>
                <a:buNone/>
              </a:pPr>
              <a:r>
                <a:rPr b="0" i="0" lang="en-GB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Perception of Control </a:t>
              </a:r>
              <a:endParaRPr/>
            </a:p>
          </p:txBody>
        </p:sp>
      </p:grpSp>
      <p:sp>
        <p:nvSpPr>
          <p:cNvPr id="127" name="Google Shape;127;p3"/>
          <p:cNvSpPr txBox="1"/>
          <p:nvPr/>
        </p:nvSpPr>
        <p:spPr>
          <a:xfrm rot="-9447">
            <a:off x="743022" y="4500707"/>
            <a:ext cx="1491909" cy="657104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0" i="0" lang="en-GB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Control </a:t>
            </a:r>
            <a:endParaRPr/>
          </a:p>
        </p:txBody>
      </p:sp>
      <p:grpSp>
        <p:nvGrpSpPr>
          <p:cNvPr id="128" name="Google Shape;128;p3"/>
          <p:cNvGrpSpPr/>
          <p:nvPr/>
        </p:nvGrpSpPr>
        <p:grpSpPr>
          <a:xfrm rot="-221193">
            <a:off x="267480" y="4499119"/>
            <a:ext cx="1609994" cy="835456"/>
            <a:chOff x="3443291" y="1740535"/>
            <a:chExt cx="1609994" cy="835456"/>
          </a:xfrm>
        </p:grpSpPr>
        <p:sp>
          <p:nvSpPr>
            <p:cNvPr id="129" name="Google Shape;129;p3"/>
            <p:cNvSpPr/>
            <p:nvPr/>
          </p:nvSpPr>
          <p:spPr>
            <a:xfrm rot="240000">
              <a:off x="3466786" y="1794163"/>
              <a:ext cx="1563005" cy="728200"/>
            </a:xfrm>
            <a:prstGeom prst="roundRect">
              <a:avLst>
                <a:gd fmla="val 16667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3"/>
            <p:cNvSpPr txBox="1"/>
            <p:nvPr/>
          </p:nvSpPr>
          <p:spPr>
            <a:xfrm rot="240000">
              <a:off x="3502334" y="1829711"/>
              <a:ext cx="1491909" cy="657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Calibri"/>
                <a:buNone/>
              </a:pPr>
              <a:r>
                <a:rPr b="0" i="0" lang="en-GB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Perception of Support</a:t>
              </a:r>
              <a:endParaRPr/>
            </a:p>
          </p:txBody>
        </p:sp>
      </p:grpSp>
      <p:sp>
        <p:nvSpPr>
          <p:cNvPr id="131" name="Google Shape;131;p3"/>
          <p:cNvSpPr txBox="1"/>
          <p:nvPr/>
        </p:nvSpPr>
        <p:spPr>
          <a:xfrm>
            <a:off x="6095054" y="747110"/>
            <a:ext cx="6096946" cy="6740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The result is – INEFFECTIVE </a:t>
            </a:r>
            <a:r>
              <a:rPr b="1" lang="en-GB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DECISION</a:t>
            </a:r>
            <a:r>
              <a:rPr b="1" i="0" lang="en-GB" sz="1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MAKING, COGNITIVE FUNCTION, INCREASED </a:t>
            </a:r>
            <a:r>
              <a:rPr b="1" lang="en-GB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LIKELIHOOD</a:t>
            </a:r>
            <a:r>
              <a:rPr b="1" i="0" lang="en-GB" sz="1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OF REINVESTMENT (thinking too much about technical performance), </a:t>
            </a:r>
            <a:r>
              <a:rPr b="1" lang="en-GB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</a:t>
            </a:r>
            <a:r>
              <a:rPr b="1" i="0" lang="en-GB" sz="1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b="1" lang="en-GB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EFFICIENT</a:t>
            </a:r>
            <a:r>
              <a:rPr b="1" i="0" lang="en-GB" sz="1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SELF REGULATION. </a:t>
            </a:r>
            <a:endParaRPr/>
          </a:p>
        </p:txBody>
      </p:sp>
      <p:sp>
        <p:nvSpPr>
          <p:cNvPr id="132" name="Google Shape;132;p3"/>
          <p:cNvSpPr txBox="1"/>
          <p:nvPr/>
        </p:nvSpPr>
        <p:spPr>
          <a:xfrm rot="280291">
            <a:off x="4106487" y="5163352"/>
            <a:ext cx="397902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GB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Motivational Relevance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Calibri"/>
              <a:buNone/>
            </a:pPr>
            <a:r>
              <a:rPr b="1" lang="en-GB" sz="2400">
                <a:solidFill>
                  <a:srgbClr val="FF0000"/>
                </a:solidFill>
              </a:rPr>
              <a:t>THINKING ERROR  </a:t>
            </a:r>
            <a:br>
              <a:rPr lang="en-GB"/>
            </a:br>
            <a:r>
              <a:rPr lang="en-GB"/>
              <a:t>Threat State Thinking</a:t>
            </a:r>
            <a:endParaRPr/>
          </a:p>
        </p:txBody>
      </p:sp>
      <p:sp>
        <p:nvSpPr>
          <p:cNvPr id="139" name="Google Shape;13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GB" sz="1200"/>
              <a:t>This type of thinking occurs when people experience a psychophysiological response in which they perceive a threat – aka stress!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GB" sz="1200"/>
              <a:t>A </a:t>
            </a:r>
            <a:r>
              <a:rPr lang="en-GB" sz="1200">
                <a:solidFill>
                  <a:srgbClr val="FF0000"/>
                </a:solidFill>
              </a:rPr>
              <a:t>THREAT</a:t>
            </a:r>
            <a:r>
              <a:rPr lang="en-GB" sz="1200"/>
              <a:t> state occurs when - 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GB" sz="1200"/>
              <a:t>Perceived demands are much higher than perceived resources.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12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GB" sz="1200"/>
              <a:t>Perceived demands are –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b="1" lang="en-GB" sz="1200"/>
              <a:t>Effort</a:t>
            </a:r>
            <a:r>
              <a:rPr lang="en-GB" sz="1200"/>
              <a:t>  - perceived task difficulty is </a:t>
            </a:r>
            <a:r>
              <a:rPr b="1" i="1" lang="en-GB" sz="1200"/>
              <a:t>too</a:t>
            </a:r>
            <a:r>
              <a:rPr lang="en-GB" sz="1200"/>
              <a:t> high, and task length is </a:t>
            </a:r>
            <a:r>
              <a:rPr b="1" i="1" lang="en-GB" sz="1200"/>
              <a:t>too</a:t>
            </a:r>
            <a:r>
              <a:rPr lang="en-GB" sz="1200"/>
              <a:t> long.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b="1" lang="en-GB" sz="1200"/>
              <a:t>Danger</a:t>
            </a:r>
            <a:r>
              <a:rPr lang="en-GB" sz="1200"/>
              <a:t> – psychological danger (threat to personal esteem is </a:t>
            </a:r>
            <a:r>
              <a:rPr b="1" i="1" lang="en-GB" sz="1200"/>
              <a:t>too</a:t>
            </a:r>
            <a:r>
              <a:rPr lang="en-GB" sz="1200"/>
              <a:t> high), and/or physical danger (risk of harm to self is </a:t>
            </a:r>
            <a:r>
              <a:rPr b="1" i="1" lang="en-GB" sz="1200"/>
              <a:t>too</a:t>
            </a:r>
            <a:r>
              <a:rPr lang="en-GB" sz="1200"/>
              <a:t> high).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b="1" lang="en-GB" sz="1200"/>
              <a:t>Uncertainty</a:t>
            </a:r>
            <a:r>
              <a:rPr lang="en-GB" sz="1200"/>
              <a:t>-  perceive that the outcome is </a:t>
            </a:r>
            <a:r>
              <a:rPr b="1" i="1" lang="en-GB" sz="1200"/>
              <a:t>completely</a:t>
            </a:r>
            <a:r>
              <a:rPr lang="en-GB" sz="1200"/>
              <a:t> unknown, perceive that the situation is </a:t>
            </a:r>
            <a:r>
              <a:rPr b="1" i="1" lang="en-GB" sz="1200"/>
              <a:t>entirely</a:t>
            </a:r>
            <a:r>
              <a:rPr lang="en-GB" sz="1200"/>
              <a:t> novel, perceive that the situation is  changing </a:t>
            </a:r>
            <a:r>
              <a:rPr b="1" i="1" lang="en-GB" sz="1200"/>
              <a:t>too</a:t>
            </a:r>
            <a:r>
              <a:rPr lang="en-GB" sz="1200"/>
              <a:t> much or </a:t>
            </a:r>
            <a:r>
              <a:rPr b="1" i="1" lang="en-GB" sz="1200"/>
              <a:t>too</a:t>
            </a:r>
            <a:r>
              <a:rPr lang="en-GB" sz="1200"/>
              <a:t> frequently.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12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GB" sz="1200"/>
              <a:t>Perceived Resources are -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GB" sz="1200"/>
              <a:t>Perceptions of self-efficacy (e.g., skills to tackle the adversity) are</a:t>
            </a:r>
            <a:r>
              <a:rPr b="1" i="1" lang="en-GB" sz="1200"/>
              <a:t> too </a:t>
            </a:r>
            <a:r>
              <a:rPr lang="en-GB" sz="1200"/>
              <a:t>low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GB" sz="1200"/>
              <a:t>Perceptions of control are </a:t>
            </a:r>
            <a:r>
              <a:rPr b="1" i="1" lang="en-GB" sz="1200"/>
              <a:t>too</a:t>
            </a:r>
            <a:r>
              <a:rPr lang="en-GB" sz="1200"/>
              <a:t> low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GB" sz="1200"/>
              <a:t>A </a:t>
            </a:r>
            <a:r>
              <a:rPr b="1" i="1" lang="en-GB" sz="1200"/>
              <a:t>high</a:t>
            </a:r>
            <a:r>
              <a:rPr lang="en-GB" sz="1200"/>
              <a:t> focus on avoidance goals  (e.g., avoid more crimes)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b="1" i="1" lang="en-GB" sz="1200"/>
              <a:t>Low</a:t>
            </a:r>
            <a:r>
              <a:rPr lang="en-GB" sz="1200"/>
              <a:t> social support – social anxiety is prevalent.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12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b="1" lang="en-GB" sz="1200"/>
              <a:t>The result is – INEFFECTIVE DESCISION MAKING, COGNITIVE FUNCTION, INCREASED LIKLEIHOOD OF REINVESTMENT, INEFFICENT SELF REGULATION.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Challenge State Thinking. </a:t>
            </a:r>
            <a:endParaRPr/>
          </a:p>
        </p:txBody>
      </p:sp>
      <p:grpSp>
        <p:nvGrpSpPr>
          <p:cNvPr id="146" name="Google Shape;146;p5"/>
          <p:cNvGrpSpPr/>
          <p:nvPr/>
        </p:nvGrpSpPr>
        <p:grpSpPr>
          <a:xfrm>
            <a:off x="4001218" y="1825625"/>
            <a:ext cx="4058264" cy="4351337"/>
            <a:chOff x="3163018" y="0"/>
            <a:chExt cx="4058264" cy="4351337"/>
          </a:xfrm>
        </p:grpSpPr>
        <p:sp>
          <p:nvSpPr>
            <p:cNvPr id="147" name="Google Shape;147;p5"/>
            <p:cNvSpPr/>
            <p:nvPr/>
          </p:nvSpPr>
          <p:spPr>
            <a:xfrm>
              <a:off x="3343211" y="0"/>
              <a:ext cx="1566481" cy="870267"/>
            </a:xfrm>
            <a:prstGeom prst="roundRect">
              <a:avLst>
                <a:gd fmla="val 10000" name="adj"/>
              </a:avLst>
            </a:prstGeom>
            <a:solidFill>
              <a:srgbClr val="CCD3EA">
                <a:alpha val="89803"/>
              </a:srgbClr>
            </a:solidFill>
            <a:ln cap="flat" cmpd="sng" w="12700">
              <a:solidFill>
                <a:srgbClr val="CCD3EA">
                  <a:alpha val="8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5"/>
            <p:cNvSpPr txBox="1"/>
            <p:nvPr/>
          </p:nvSpPr>
          <p:spPr>
            <a:xfrm>
              <a:off x="3368700" y="25489"/>
              <a:ext cx="1515503" cy="8192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250" lIns="95250" spcFirstLastPara="1" rIns="95250" wrap="square" tIns="95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500"/>
                <a:buFont typeface="Calibri"/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Resources</a:t>
              </a:r>
              <a:endParaRPr/>
            </a:p>
          </p:txBody>
        </p:sp>
        <p:sp>
          <p:nvSpPr>
            <p:cNvPr id="149" name="Google Shape;149;p5"/>
            <p:cNvSpPr/>
            <p:nvPr/>
          </p:nvSpPr>
          <p:spPr>
            <a:xfrm>
              <a:off x="5605907" y="0"/>
              <a:ext cx="1566481" cy="870267"/>
            </a:xfrm>
            <a:prstGeom prst="roundRect">
              <a:avLst>
                <a:gd fmla="val 10000" name="adj"/>
              </a:avLst>
            </a:prstGeom>
            <a:solidFill>
              <a:srgbClr val="CCD3EA">
                <a:alpha val="89803"/>
              </a:srgbClr>
            </a:solidFill>
            <a:ln cap="flat" cmpd="sng" w="12700">
              <a:solidFill>
                <a:srgbClr val="CCD3EA">
                  <a:alpha val="8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5"/>
            <p:cNvSpPr txBox="1"/>
            <p:nvPr/>
          </p:nvSpPr>
          <p:spPr>
            <a:xfrm>
              <a:off x="5631396" y="25489"/>
              <a:ext cx="1515503" cy="8192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250" lIns="95250" spcFirstLastPara="1" rIns="95250" wrap="square" tIns="95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500"/>
                <a:buFont typeface="Calibri"/>
                <a:buNone/>
              </a:pPr>
              <a:r>
                <a:rPr b="0" i="0" lang="en-GB" sz="2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Demands</a:t>
              </a:r>
              <a:endParaRPr/>
            </a:p>
          </p:txBody>
        </p:sp>
        <p:sp>
          <p:nvSpPr>
            <p:cNvPr id="151" name="Google Shape;151;p5"/>
            <p:cNvSpPr/>
            <p:nvPr/>
          </p:nvSpPr>
          <p:spPr>
            <a:xfrm>
              <a:off x="4931449" y="3698637"/>
              <a:ext cx="652700" cy="652700"/>
            </a:xfrm>
            <a:prstGeom prst="triangle">
              <a:avLst>
                <a:gd fmla="val 50000" name="adj"/>
              </a:avLst>
            </a:prstGeom>
            <a:solidFill>
              <a:srgbClr val="CCD3EA">
                <a:alpha val="89803"/>
              </a:srgbClr>
            </a:solidFill>
            <a:ln cap="flat" cmpd="sng" w="12700">
              <a:solidFill>
                <a:srgbClr val="CCD3EA">
                  <a:alpha val="8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2" name="Google Shape;152;p5"/>
            <p:cNvSpPr/>
            <p:nvPr/>
          </p:nvSpPr>
          <p:spPr>
            <a:xfrm rot="-240000">
              <a:off x="3299099" y="3418947"/>
              <a:ext cx="3917400" cy="273931"/>
            </a:xfrm>
            <a:prstGeom prst="rect">
              <a:avLst/>
            </a:prstGeom>
            <a:solidFill>
              <a:srgbClr val="CCD3EA">
                <a:alpha val="89803"/>
              </a:srgbClr>
            </a:solidFill>
            <a:ln cap="flat" cmpd="sng" w="12700">
              <a:solidFill>
                <a:srgbClr val="CCD3EA">
                  <a:alpha val="8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5"/>
            <p:cNvSpPr/>
            <p:nvPr/>
          </p:nvSpPr>
          <p:spPr>
            <a:xfrm rot="-240000">
              <a:off x="3301435" y="2734052"/>
              <a:ext cx="1563005" cy="728200"/>
            </a:xfrm>
            <a:prstGeom prst="roundRect">
              <a:avLst>
                <a:gd fmla="val 16667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5"/>
            <p:cNvSpPr txBox="1"/>
            <p:nvPr/>
          </p:nvSpPr>
          <p:spPr>
            <a:xfrm rot="-240000">
              <a:off x="3336983" y="2769600"/>
              <a:ext cx="1491909" cy="657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7150" lIns="57150" spcFirstLastPara="1" rIns="57150" wrap="square" tIns="571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b="0" i="0" lang="en-GB" sz="15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Approach Success </a:t>
              </a:r>
              <a:endParaRPr/>
            </a:p>
          </p:txBody>
        </p:sp>
        <p:sp>
          <p:nvSpPr>
            <p:cNvPr id="155" name="Google Shape;155;p5"/>
            <p:cNvSpPr/>
            <p:nvPr/>
          </p:nvSpPr>
          <p:spPr>
            <a:xfrm rot="-240000">
              <a:off x="3244868" y="1950811"/>
              <a:ext cx="1563005" cy="728200"/>
            </a:xfrm>
            <a:prstGeom prst="roundRect">
              <a:avLst>
                <a:gd fmla="val 16667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5"/>
            <p:cNvSpPr txBox="1"/>
            <p:nvPr/>
          </p:nvSpPr>
          <p:spPr>
            <a:xfrm rot="-240000">
              <a:off x="3280416" y="1986359"/>
              <a:ext cx="1491909" cy="657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7150" lIns="57150" spcFirstLastPara="1" rIns="57150" wrap="square" tIns="571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b="0" i="0" lang="en-GB" sz="15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Perception of High Self Efficacy</a:t>
              </a:r>
              <a:endParaRPr/>
            </a:p>
          </p:txBody>
        </p:sp>
        <p:sp>
          <p:nvSpPr>
            <p:cNvPr id="157" name="Google Shape;157;p5"/>
            <p:cNvSpPr/>
            <p:nvPr/>
          </p:nvSpPr>
          <p:spPr>
            <a:xfrm rot="-240000">
              <a:off x="3186513" y="1184975"/>
              <a:ext cx="1563005" cy="728200"/>
            </a:xfrm>
            <a:prstGeom prst="roundRect">
              <a:avLst>
                <a:gd fmla="val 16667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5"/>
            <p:cNvSpPr txBox="1"/>
            <p:nvPr/>
          </p:nvSpPr>
          <p:spPr>
            <a:xfrm rot="-240000">
              <a:off x="3222061" y="1220523"/>
              <a:ext cx="1491909" cy="657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7150" lIns="57150" spcFirstLastPara="1" rIns="57150" wrap="square" tIns="571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b="0" i="0" lang="en-GB" sz="15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Perceptions of Control </a:t>
              </a:r>
              <a:endParaRPr/>
            </a:p>
          </p:txBody>
        </p:sp>
        <p:sp>
          <p:nvSpPr>
            <p:cNvPr id="159" name="Google Shape;159;p5"/>
            <p:cNvSpPr/>
            <p:nvPr/>
          </p:nvSpPr>
          <p:spPr>
            <a:xfrm rot="-240000">
              <a:off x="5542374" y="2577403"/>
              <a:ext cx="1563005" cy="728200"/>
            </a:xfrm>
            <a:prstGeom prst="roundRect">
              <a:avLst>
                <a:gd fmla="val 16667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5"/>
            <p:cNvSpPr txBox="1"/>
            <p:nvPr/>
          </p:nvSpPr>
          <p:spPr>
            <a:xfrm rot="-240000">
              <a:off x="5577922" y="2612951"/>
              <a:ext cx="1491909" cy="657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7150" lIns="57150" spcFirstLastPara="1" rIns="57150" wrap="square" tIns="571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b="0" i="0" lang="en-GB" sz="15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Perceptions of Uncertainty</a:t>
              </a:r>
              <a:endParaRPr/>
            </a:p>
          </p:txBody>
        </p:sp>
        <p:sp>
          <p:nvSpPr>
            <p:cNvPr id="161" name="Google Shape;161;p5"/>
            <p:cNvSpPr/>
            <p:nvPr/>
          </p:nvSpPr>
          <p:spPr>
            <a:xfrm rot="-240000">
              <a:off x="5485807" y="1794163"/>
              <a:ext cx="1563005" cy="728200"/>
            </a:xfrm>
            <a:prstGeom prst="roundRect">
              <a:avLst>
                <a:gd fmla="val 16667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5"/>
            <p:cNvSpPr txBox="1"/>
            <p:nvPr/>
          </p:nvSpPr>
          <p:spPr>
            <a:xfrm rot="-240000">
              <a:off x="5521355" y="1829711"/>
              <a:ext cx="1491909" cy="657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7150" lIns="57150" spcFirstLastPara="1" rIns="57150" wrap="square" tIns="571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b="0" i="0" lang="en-GB" sz="15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Perceptions of Effort</a:t>
              </a:r>
              <a:endParaRPr/>
            </a:p>
          </p:txBody>
        </p:sp>
      </p:grpSp>
      <p:grpSp>
        <p:nvGrpSpPr>
          <p:cNvPr id="163" name="Google Shape;163;p5"/>
          <p:cNvGrpSpPr/>
          <p:nvPr/>
        </p:nvGrpSpPr>
        <p:grpSpPr>
          <a:xfrm>
            <a:off x="2729450" y="2301965"/>
            <a:ext cx="1609994" cy="835456"/>
            <a:chOff x="5462312" y="1740535"/>
            <a:chExt cx="1609994" cy="835456"/>
          </a:xfrm>
        </p:grpSpPr>
        <p:sp>
          <p:nvSpPr>
            <p:cNvPr id="164" name="Google Shape;164;p5"/>
            <p:cNvSpPr/>
            <p:nvPr/>
          </p:nvSpPr>
          <p:spPr>
            <a:xfrm rot="-240000">
              <a:off x="5485807" y="1794163"/>
              <a:ext cx="1563005" cy="728200"/>
            </a:xfrm>
            <a:prstGeom prst="roundRect">
              <a:avLst>
                <a:gd fmla="val 16667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5"/>
            <p:cNvSpPr txBox="1"/>
            <p:nvPr/>
          </p:nvSpPr>
          <p:spPr>
            <a:xfrm rot="-240000">
              <a:off x="5539442" y="1829711"/>
              <a:ext cx="1491909" cy="657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4300" lIns="114300" spcFirstLastPara="1" rIns="114300" wrap="square" tIns="1143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Calibri"/>
                <a:buNone/>
              </a:pPr>
              <a:r>
                <a:rPr b="0" i="0" lang="en-GB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Perceptions of Social Support</a:t>
              </a:r>
              <a:endParaRPr/>
            </a:p>
          </p:txBody>
        </p:sp>
      </p:grpSp>
      <p:grpSp>
        <p:nvGrpSpPr>
          <p:cNvPr id="166" name="Google Shape;166;p5"/>
          <p:cNvGrpSpPr/>
          <p:nvPr/>
        </p:nvGrpSpPr>
        <p:grpSpPr>
          <a:xfrm rot="258343">
            <a:off x="9919700" y="5770564"/>
            <a:ext cx="1609994" cy="835456"/>
            <a:chOff x="5462312" y="1740535"/>
            <a:chExt cx="1609994" cy="835456"/>
          </a:xfrm>
        </p:grpSpPr>
        <p:sp>
          <p:nvSpPr>
            <p:cNvPr id="167" name="Google Shape;167;p5"/>
            <p:cNvSpPr/>
            <p:nvPr/>
          </p:nvSpPr>
          <p:spPr>
            <a:xfrm rot="-240000">
              <a:off x="5485807" y="1794163"/>
              <a:ext cx="1563005" cy="728200"/>
            </a:xfrm>
            <a:prstGeom prst="roundRect">
              <a:avLst>
                <a:gd fmla="val 16667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5"/>
            <p:cNvSpPr txBox="1"/>
            <p:nvPr/>
          </p:nvSpPr>
          <p:spPr>
            <a:xfrm rot="-240000">
              <a:off x="5521355" y="1829711"/>
              <a:ext cx="1491909" cy="657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4300" lIns="114300" spcFirstLastPara="1" rIns="114300" wrap="square" tIns="1143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Calibri"/>
                <a:buNone/>
              </a:pPr>
              <a:r>
                <a:rPr b="0" i="0" lang="en-GB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Perceived Danger</a:t>
              </a:r>
              <a:endParaRPr/>
            </a:p>
          </p:txBody>
        </p:sp>
      </p:grpSp>
      <p:sp>
        <p:nvSpPr>
          <p:cNvPr id="169" name="Google Shape;169;p5"/>
          <p:cNvSpPr txBox="1"/>
          <p:nvPr/>
        </p:nvSpPr>
        <p:spPr>
          <a:xfrm>
            <a:off x="6543212" y="816563"/>
            <a:ext cx="6078600" cy="4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The result is – EFFECTIVE </a:t>
            </a:r>
            <a:r>
              <a:rPr b="1" lang="en-GB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DECISION</a:t>
            </a:r>
            <a:r>
              <a:rPr b="1" i="0" lang="en-GB" sz="14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MAKING, COGNITIVE FUNCTION, DECREASED </a:t>
            </a:r>
            <a:r>
              <a:rPr b="1" lang="en-GB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LIKELIHOOD</a:t>
            </a:r>
            <a:r>
              <a:rPr b="1" i="0" lang="en-GB" sz="14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OF REINVESTMENT, </a:t>
            </a:r>
            <a:r>
              <a:rPr b="1" lang="en-GB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EFFICIENT</a:t>
            </a:r>
            <a:r>
              <a:rPr b="1" i="0" lang="en-GB" sz="14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SELF REGULATION</a:t>
            </a:r>
            <a:r>
              <a:rPr b="1" i="0" lang="en-GB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</p:txBody>
      </p:sp>
      <p:sp>
        <p:nvSpPr>
          <p:cNvPr id="170" name="Google Shape;170;p5"/>
          <p:cNvSpPr txBox="1"/>
          <p:nvPr/>
        </p:nvSpPr>
        <p:spPr>
          <a:xfrm rot="-199965">
            <a:off x="4106487" y="5163352"/>
            <a:ext cx="397902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GB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Motivational Relevance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Calibri"/>
              <a:buNone/>
            </a:pPr>
            <a:r>
              <a:rPr b="1" lang="en-GB" sz="2400">
                <a:solidFill>
                  <a:srgbClr val="00B050"/>
                </a:solidFill>
              </a:rPr>
              <a:t>THINKING SOLUTION </a:t>
            </a:r>
            <a:br>
              <a:rPr lang="en-GB"/>
            </a:br>
            <a:r>
              <a:rPr lang="en-GB"/>
              <a:t>Challenge State Thinking. </a:t>
            </a:r>
            <a:endParaRPr/>
          </a:p>
        </p:txBody>
      </p:sp>
      <p:sp>
        <p:nvSpPr>
          <p:cNvPr id="177" name="Google Shape;17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b="0" i="0" lang="en-GB" sz="12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CHALLENGE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state occurs when - 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Perceived demands are much lower than perceived resources.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Perceived demands are –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Effort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- perceived task difficulty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 too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high, and task length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 too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long.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Danger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psychological danger (threat to personal esteem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 too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high), and/or physical danger (risk of harm to self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 too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high).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Uncertainty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  perceive that the outcome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 completely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unknown, perceive that the situation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 entirely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novel, perceive that the situation is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changing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much or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frequently.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Perceived Resources are -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Perceptions of self-efficacy are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 too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Perceptions of control are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 too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b="1" i="1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focus on approach goals  (e.g., </a:t>
            </a:r>
            <a:r>
              <a:rPr lang="en-GB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approach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more arrests)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1" lang="en-GB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social support – connection and care is prevalent. The environment is safe for interpersonal risk taking.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sz="1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result is – EFFECTIVE DESCISION MAKING, COGNITIVE FUNCTION, </a:t>
            </a:r>
            <a:r>
              <a:rPr b="1" lang="en-GB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</a:t>
            </a:r>
            <a:r>
              <a:rPr b="1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CREASED LIKLEIHOOD OF REINVESTMENT, EFFICENT SELF REGULATION.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7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One blue ball separated by a red tape line" id="184" name="Google Shape;184;p7"/>
          <p:cNvPicPr preferRelativeResize="0"/>
          <p:nvPr/>
        </p:nvPicPr>
        <p:blipFill rotWithShape="1">
          <a:blip r:embed="rId3">
            <a:alphaModFix/>
          </a:blip>
          <a:srcRect b="-1" l="0" r="5882" t="0"/>
          <a:stretch/>
        </p:blipFill>
        <p:spPr>
          <a:xfrm>
            <a:off x="1" y="10"/>
            <a:ext cx="9669642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7"/>
          <p:cNvSpPr/>
          <p:nvPr/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19000">
                <a:srgbClr val="FFFFFF">
                  <a:alpha val="37647"/>
                </a:srgbClr>
              </a:gs>
              <a:gs pos="35000">
                <a:srgbClr val="FFFFFF">
                  <a:alpha val="76862"/>
                </a:srgbClr>
              </a:gs>
              <a:gs pos="48000">
                <a:schemeClr val="lt1"/>
              </a:gs>
              <a:gs pos="100000">
                <a:schemeClr val="lt1"/>
              </a:gs>
            </a:gsLst>
            <a:lin ang="10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7"/>
          <p:cNvSpPr txBox="1"/>
          <p:nvPr>
            <p:ph type="title"/>
          </p:nvPr>
        </p:nvSpPr>
        <p:spPr>
          <a:xfrm>
            <a:off x="7531610" y="365125"/>
            <a:ext cx="3822189" cy="1899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n-GB" sz="4000"/>
              <a:t>Challenge or Threat?</a:t>
            </a:r>
            <a:endParaRPr/>
          </a:p>
        </p:txBody>
      </p:sp>
      <p:sp>
        <p:nvSpPr>
          <p:cNvPr id="187" name="Google Shape;187;p7"/>
          <p:cNvSpPr txBox="1"/>
          <p:nvPr>
            <p:ph idx="1" type="body"/>
          </p:nvPr>
        </p:nvSpPr>
        <p:spPr>
          <a:xfrm>
            <a:off x="7531610" y="2434201"/>
            <a:ext cx="3822189" cy="3742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In the performance environment does your stress response help? </a:t>
            </a:r>
            <a:endParaRPr/>
          </a:p>
          <a:p>
            <a:pPr indent="-101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How can you inflate your resources and deflate your demands to create a challenge state?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2022-08-10T16:14:45Z</dcterms:created>
  <dc:creator>Jennifer K. Jones</dc:creator>
</cp:coreProperties>
</file>